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5"/>
  </p:notesMasterIdLst>
  <p:sldIdLst>
    <p:sldId id="257" r:id="rId5"/>
    <p:sldId id="258" r:id="rId6"/>
    <p:sldId id="259" r:id="rId7"/>
    <p:sldId id="260" r:id="rId8"/>
    <p:sldId id="262" r:id="rId9"/>
    <p:sldId id="261" r:id="rId10"/>
    <p:sldId id="264" r:id="rId11"/>
    <p:sldId id="263" r:id="rId12"/>
    <p:sldId id="265" r:id="rId13"/>
    <p:sldId id="266" r:id="rId14"/>
    <p:sldId id="276" r:id="rId15"/>
    <p:sldId id="275" r:id="rId16"/>
    <p:sldId id="272" r:id="rId17"/>
    <p:sldId id="271" r:id="rId18"/>
    <p:sldId id="273" r:id="rId19"/>
    <p:sldId id="274" r:id="rId20"/>
    <p:sldId id="269" r:id="rId21"/>
    <p:sldId id="270" r:id="rId22"/>
    <p:sldId id="277" r:id="rId23"/>
    <p:sldId id="278" r:id="rId24"/>
  </p:sldIdLst>
  <p:sldSz cx="12192000" cy="6858000"/>
  <p:notesSz cx="6858000" cy="9144000"/>
  <p:embeddedFontLst>
    <p:embeddedFont>
      <p:font typeface="等线" panose="02010600030101010101" pitchFamily="2" charset="-122"/>
      <p:regular r:id="rId26"/>
      <p:bold r:id="rId27"/>
    </p:embeddedFont>
    <p:embeddedFont>
      <p:font typeface="Figtree" panose="020B0604020202020204" charset="0"/>
      <p:regular r:id="rId28"/>
      <p:bold r:id="rId29"/>
      <p:italic r:id="rId30"/>
      <p:boldItalic r:id="rId31"/>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D7DE3-5BF6-EAD2-DB75-CA8AA42B412B}" v="134" dt="2023-11-01T14:59:16.381"/>
    <p1510:client id="{26752411-23FB-BC76-2828-D1AA5BB17F75}" v="16" dt="2023-11-01T14:32:00.842"/>
    <p1510:client id="{40276088-CB74-40D6-AC43-EE6F8B2EEE08}" v="65" vWet="69" dt="2023-11-01T14:35:32.740"/>
    <p1510:client id="{BC1BBC02-A795-2A78-8B1D-66F0B0F2219A}" v="129" dt="2023-11-01T14:48:04.875"/>
    <p1510:client id="{FB877F8F-973D-509F-8591-1549975CA36C}" v="598" dt="2023-10-31T17:28:00.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2023-12-01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2023-12-01</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Title, image">
    <p:bg>
      <p:bgPr>
        <a:solidFill>
          <a:srgbClr val="00006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11"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a:noFill/>
        </p:spPr>
      </p:pic>
      <p:sp>
        <p:nvSpPr>
          <p:cNvPr id="15" name="Text Placeholder 8"/>
          <p:cNvSpPr>
            <a:spLocks noGrp="1"/>
          </p:cNvSpPr>
          <p:nvPr>
            <p:ph type="body" sz="quarter" idx="14" hasCustomPrompt="1"/>
          </p:nvPr>
        </p:nvSpPr>
        <p:spPr>
          <a:xfrm>
            <a:off x="596322" y="3257550"/>
            <a:ext cx="7218363" cy="1818747"/>
          </a:xfrm>
        </p:spPr>
        <p:txBody>
          <a:bodyPr anchor="b"/>
          <a:lstStyle>
            <a:lvl1pPr marL="0" indent="0">
              <a:buNone/>
              <a:defRPr sz="6000" b="1">
                <a:solidFill>
                  <a:schemeClr val="bg1"/>
                </a:solidFill>
              </a:defRPr>
            </a:lvl1pPr>
          </a:lstStyle>
          <a:p>
            <a:r>
              <a:rPr lang="en-US"/>
              <a:t>Click to edit Master title style</a:t>
            </a:r>
            <a:endParaRPr lang="sv-SE"/>
          </a:p>
        </p:txBody>
      </p:sp>
      <p:pic>
        <p:nvPicPr>
          <p:cNvPr id="13"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123136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9_Title, image">
    <p:bg>
      <p:bgPr>
        <a:solidFill>
          <a:srgbClr val="00006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2646691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5" y="1169520"/>
            <a:ext cx="8830253" cy="568412"/>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30252" cy="4530302"/>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6" y="1169520"/>
            <a:ext cx="8922616" cy="568412"/>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30252" cy="4530302"/>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5" y="1169520"/>
            <a:ext cx="8821017" cy="568412"/>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21016" cy="4530302"/>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5" y="1169520"/>
            <a:ext cx="8848725" cy="568412"/>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48725" cy="4530302"/>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2023-12-01</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2023-12-01</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169520"/>
            <a:ext cx="4929982" cy="977612"/>
          </a:xfrm>
        </p:spPr>
        <p:txBody>
          <a:bodyPr/>
          <a:lstStyle/>
          <a:p>
            <a:r>
              <a:rPr lang="en-US"/>
              <a:t>Click to edit Master title style</a:t>
            </a:r>
            <a:endParaRPr lang="sv-SE"/>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2023-12-01</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169520"/>
            <a:ext cx="4929982" cy="977612"/>
          </a:xfrm>
        </p:spPr>
        <p:txBody>
          <a:bodyPr/>
          <a:lstStyle/>
          <a:p>
            <a:r>
              <a:rPr lang="en-US"/>
              <a:t>Click to edit Master title style</a:t>
            </a:r>
            <a:endParaRPr lang="sv-SE"/>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169520"/>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169520"/>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169520"/>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169520"/>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160284"/>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169520"/>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169520"/>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169520"/>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2023-12-01</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2023-12-01</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2023-12-01</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2023-12-01</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image">
    <p:bg>
      <p:bgPr>
        <a:solidFill>
          <a:schemeClr val="accent4"/>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11"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5" y="0"/>
            <a:ext cx="12192000" cy="6858000"/>
          </a:xfrm>
          <a:prstGeom prst="rect">
            <a:avLst/>
          </a:prstGeom>
        </p:spPr>
      </p:pic>
      <p:sp>
        <p:nvSpPr>
          <p:cNvPr id="13" name="Text Placeholder 8"/>
          <p:cNvSpPr>
            <a:spLocks noGrp="1"/>
          </p:cNvSpPr>
          <p:nvPr>
            <p:ph type="body" sz="quarter" idx="14" hasCustomPrompt="1"/>
          </p:nvPr>
        </p:nvSpPr>
        <p:spPr>
          <a:xfrm>
            <a:off x="596322" y="3333750"/>
            <a:ext cx="7218363" cy="1742546"/>
          </a:xfrm>
        </p:spPr>
        <p:txBody>
          <a:bodyPr anchor="b"/>
          <a:lstStyle>
            <a:lvl1pPr marL="0" indent="0">
              <a:buNone/>
              <a:defRPr sz="6000" b="1">
                <a:solidFill>
                  <a:srgbClr val="000061"/>
                </a:solidFill>
              </a:defRPr>
            </a:lvl1pPr>
          </a:lstStyle>
          <a:p>
            <a:r>
              <a:rPr lang="en-US"/>
              <a:t>Click to edit Master title style</a:t>
            </a:r>
            <a:endParaRPr lang="sv-SE"/>
          </a:p>
        </p:txBody>
      </p:sp>
      <p:pic>
        <p:nvPicPr>
          <p:cNvPr id="14"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32816073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2023-12-01</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2023-12-01</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2023-12-01</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2023-12-01</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2023-12-01</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2023-12-01</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a:t>
            </a:r>
            <a:r>
              <a:rPr lang="en-US" sz="1600" b="1" baseline="0" noProof="0">
                <a:solidFill>
                  <a:schemeClr val="tx2"/>
                </a:solidFill>
                <a:latin typeface="+mj-lt"/>
              </a:rPr>
              <a:t> reading order</a:t>
            </a:r>
            <a:endParaRPr lang="en-US" sz="1600" b="1" noProof="0">
              <a:solidFill>
                <a:schemeClr val="tx2"/>
              </a:solidFill>
              <a:latin typeface="+mj-lt"/>
            </a:endParaRP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2023-12-01</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image">
    <p:bg>
      <p:bgPr>
        <a:solidFill>
          <a:schemeClr val="accent4"/>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1598055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 image">
    <p:bg>
      <p:bgPr>
        <a:solidFill>
          <a:srgbClr val="EBE5E0"/>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14"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30575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Title, image">
    <p:bg>
      <p:bgPr>
        <a:solidFill>
          <a:srgbClr val="EBE5E0"/>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2902983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image">
    <p:bg>
      <p:bgPr>
        <a:solidFill>
          <a:srgbClr val="00479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11"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5" y="0"/>
            <a:ext cx="12192000" cy="6858000"/>
          </a:xfrm>
          <a:prstGeom prst="rect">
            <a:avLst/>
          </a:prstGeom>
        </p:spPr>
      </p:pic>
      <p:sp>
        <p:nvSpPr>
          <p:cNvPr id="15" name="Text Placeholder 8"/>
          <p:cNvSpPr>
            <a:spLocks noGrp="1"/>
          </p:cNvSpPr>
          <p:nvPr>
            <p:ph type="body" sz="quarter" idx="14" hasCustomPrompt="1"/>
          </p:nvPr>
        </p:nvSpPr>
        <p:spPr>
          <a:xfrm>
            <a:off x="596322" y="3248025"/>
            <a:ext cx="7218363" cy="1828273"/>
          </a:xfrm>
        </p:spPr>
        <p:txBody>
          <a:bodyPr anchor="b"/>
          <a:lstStyle>
            <a:lvl1pPr marL="0" indent="0">
              <a:buNone/>
              <a:defRPr sz="6000" b="1">
                <a:solidFill>
                  <a:schemeClr val="bg1"/>
                </a:solidFill>
              </a:defRPr>
            </a:lvl1pPr>
          </a:lstStyle>
          <a:p>
            <a:r>
              <a:rPr lang="en-US"/>
              <a:t>Click to edit Master title style</a:t>
            </a:r>
            <a:endParaRPr lang="sv-SE"/>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3131368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Title, image">
    <p:bg>
      <p:bgPr>
        <a:solidFill>
          <a:srgbClr val="00479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2023-12-01</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11492911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2023-12-01</a:t>
            </a:fld>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8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75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722" y="362697"/>
            <a:ext cx="10990263" cy="568412"/>
          </a:xfrm>
        </p:spPr>
        <p:txBody>
          <a:bodyPr/>
          <a:lstStyle/>
          <a:p>
            <a:r>
              <a:rPr lang="sv-SE"/>
              <a:t>Data Collection</a:t>
            </a:r>
          </a:p>
        </p:txBody>
      </p:sp>
      <p:pic>
        <p:nvPicPr>
          <p:cNvPr id="4" name="Content Placeholder 3" descr="A computer screen shot of a program&#10;&#10;Description automatically generated">
            <a:extLst>
              <a:ext uri="{FF2B5EF4-FFF2-40B4-BE49-F238E27FC236}">
                <a16:creationId xmlns:a16="http://schemas.microsoft.com/office/drawing/2014/main" id="{3702CA27-FA81-8D68-1479-D92C6E202431}"/>
              </a:ext>
            </a:extLst>
          </p:cNvPr>
          <p:cNvPicPr>
            <a:picLocks noGrp="1" noChangeAspect="1"/>
          </p:cNvPicPr>
          <p:nvPr>
            <p:ph idx="1"/>
          </p:nvPr>
        </p:nvPicPr>
        <p:blipFill rotWithShape="1">
          <a:blip r:embed="rId2"/>
          <a:srcRect l="44" r="5752" b="-168"/>
          <a:stretch/>
        </p:blipFill>
        <p:spPr>
          <a:xfrm>
            <a:off x="6673115" y="2154438"/>
            <a:ext cx="4770633" cy="4470546"/>
          </a:xfrm>
        </p:spPr>
      </p:pic>
      <p:pic>
        <p:nvPicPr>
          <p:cNvPr id="5" name="Picture 4" descr="A screen shot of a computer&#10;&#10;Description automatically generated">
            <a:extLst>
              <a:ext uri="{FF2B5EF4-FFF2-40B4-BE49-F238E27FC236}">
                <a16:creationId xmlns:a16="http://schemas.microsoft.com/office/drawing/2014/main" id="{DA2B1CD3-B918-AB2C-A147-8CE3413DFF7D}"/>
              </a:ext>
            </a:extLst>
          </p:cNvPr>
          <p:cNvPicPr>
            <a:picLocks noChangeAspect="1"/>
          </p:cNvPicPr>
          <p:nvPr/>
        </p:nvPicPr>
        <p:blipFill>
          <a:blip r:embed="rId3"/>
          <a:stretch>
            <a:fillRect/>
          </a:stretch>
        </p:blipFill>
        <p:spPr>
          <a:xfrm>
            <a:off x="6674223" y="877556"/>
            <a:ext cx="4767728" cy="1270476"/>
          </a:xfrm>
          <a:prstGeom prst="rect">
            <a:avLst/>
          </a:prstGeom>
        </p:spPr>
      </p:pic>
      <p:sp>
        <p:nvSpPr>
          <p:cNvPr id="7" name="TextBox 6">
            <a:extLst>
              <a:ext uri="{FF2B5EF4-FFF2-40B4-BE49-F238E27FC236}">
                <a16:creationId xmlns:a16="http://schemas.microsoft.com/office/drawing/2014/main" id="{690417F5-95E9-7487-906F-E153F11388AC}"/>
              </a:ext>
            </a:extLst>
          </p:cNvPr>
          <p:cNvSpPr txBox="1"/>
          <p:nvPr/>
        </p:nvSpPr>
        <p:spPr>
          <a:xfrm>
            <a:off x="369047" y="1452283"/>
            <a:ext cx="5858434"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Arial"/>
              </a:rPr>
              <a:t>Data Source</a:t>
            </a:r>
            <a:r>
              <a:rPr lang="en-US">
                <a:cs typeface="Arial"/>
              </a:rPr>
              <a:t>: Yahoo! Finance’s API used for obtaining market data.</a:t>
            </a:r>
          </a:p>
          <a:p>
            <a:pPr marL="742950" lvl="1" indent="-285750">
              <a:buFont typeface="Arial"/>
              <a:buChar char="•"/>
            </a:pPr>
            <a:r>
              <a:rPr lang="en-US" sz="1600">
                <a:cs typeface="Arial"/>
              </a:rPr>
              <a:t>“AXP” (American Express Company)​</a:t>
            </a:r>
            <a:endParaRPr lang="en-US">
              <a:cs typeface="Arial"/>
            </a:endParaRPr>
          </a:p>
          <a:p>
            <a:pPr marL="742950" lvl="1" indent="-285750">
              <a:buFont typeface="Arial"/>
              <a:buChar char="•"/>
            </a:pPr>
            <a:r>
              <a:rPr lang="en-US" sz="1600">
                <a:cs typeface="Arial"/>
              </a:rPr>
              <a:t>“DIA” (SPDR Dow Jones Industrial Average ETF Trust)​</a:t>
            </a:r>
            <a:endParaRPr lang="en-US">
              <a:cs typeface="Arial"/>
            </a:endParaRPr>
          </a:p>
          <a:p>
            <a:pPr marL="742950" lvl="1" indent="-285750">
              <a:buFont typeface="Arial"/>
              <a:buChar char="•"/>
            </a:pPr>
            <a:r>
              <a:rPr lang="en-US" sz="1600">
                <a:cs typeface="Arial"/>
              </a:rPr>
              <a:t>“IWM” (iShares Russell 2000 ETF)​</a:t>
            </a:r>
            <a:endParaRPr lang="en-US">
              <a:cs typeface="Arial"/>
            </a:endParaRPr>
          </a:p>
          <a:p>
            <a:pPr marL="742950" lvl="1" indent="-285750">
              <a:buFont typeface="Arial"/>
              <a:buChar char="•"/>
            </a:pPr>
            <a:r>
              <a:rPr lang="en-US" sz="1600">
                <a:cs typeface="Arial"/>
              </a:rPr>
              <a:t>“KWEB” (</a:t>
            </a:r>
            <a:r>
              <a:rPr lang="en-US" sz="1600" err="1">
                <a:cs typeface="Arial"/>
              </a:rPr>
              <a:t>KraneShares</a:t>
            </a:r>
            <a:r>
              <a:rPr lang="en-US" sz="1600">
                <a:cs typeface="Arial"/>
              </a:rPr>
              <a:t> CSI China Internet ETF)​</a:t>
            </a:r>
            <a:endParaRPr lang="en-US">
              <a:cs typeface="Arial"/>
            </a:endParaRPr>
          </a:p>
          <a:p>
            <a:pPr marL="742950" lvl="1" indent="-285750">
              <a:buFont typeface="Arial"/>
              <a:buChar char="•"/>
            </a:pPr>
            <a:r>
              <a:rPr lang="en-US" sz="1600">
                <a:cs typeface="Arial"/>
              </a:rPr>
              <a:t>“QQQ” (Invesco QQQ Trust)​</a:t>
            </a:r>
            <a:endParaRPr lang="en-US">
              <a:cs typeface="Arial"/>
            </a:endParaRPr>
          </a:p>
          <a:p>
            <a:pPr marL="742950" lvl="1" indent="-285750">
              <a:buFont typeface="Arial"/>
              <a:buChar char="•"/>
            </a:pPr>
            <a:r>
              <a:rPr lang="en-US" sz="1600">
                <a:cs typeface="Arial"/>
              </a:rPr>
              <a:t>“SPY” (SPDR S&amp;P 500 ETF Trust)</a:t>
            </a:r>
            <a:endParaRPr lang="en-US">
              <a:cs typeface="Arial"/>
            </a:endParaRPr>
          </a:p>
        </p:txBody>
      </p:sp>
      <p:sp>
        <p:nvSpPr>
          <p:cNvPr id="8" name="TextBox 7">
            <a:extLst>
              <a:ext uri="{FF2B5EF4-FFF2-40B4-BE49-F238E27FC236}">
                <a16:creationId xmlns:a16="http://schemas.microsoft.com/office/drawing/2014/main" id="{8A6A4079-3DAC-A9EB-0671-F035770666C5}"/>
              </a:ext>
            </a:extLst>
          </p:cNvPr>
          <p:cNvSpPr txBox="1"/>
          <p:nvPr/>
        </p:nvSpPr>
        <p:spPr>
          <a:xfrm>
            <a:off x="369047" y="3820459"/>
            <a:ext cx="47303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Format</a:t>
            </a:r>
            <a:r>
              <a:rPr lang="en-US"/>
              <a:t>: From </a:t>
            </a:r>
            <a:r>
              <a:rPr lang="en-US" err="1"/>
              <a:t>pandas.core.dataframe</a:t>
            </a:r>
            <a:r>
              <a:rPr lang="en-US"/>
              <a:t> -&gt; Json format(For Kafka queue)</a:t>
            </a:r>
          </a:p>
        </p:txBody>
      </p:sp>
    </p:spTree>
    <p:extLst>
      <p:ext uri="{BB962C8B-B14F-4D97-AF65-F5344CB8AC3E}">
        <p14:creationId xmlns:p14="http://schemas.microsoft.com/office/powerpoint/2010/main" val="30243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134" y="385108"/>
            <a:ext cx="10295499" cy="546001"/>
          </a:xfrm>
        </p:spPr>
        <p:txBody>
          <a:bodyPr/>
          <a:lstStyle/>
          <a:p>
            <a:r>
              <a:rPr lang="sv-SE"/>
              <a:t>Kafka </a:t>
            </a:r>
            <a:r>
              <a:rPr lang="sv-SE" err="1"/>
              <a:t>work</a:t>
            </a:r>
            <a:endParaRPr lang="en-US" err="1"/>
          </a:p>
        </p:txBody>
      </p:sp>
      <p:pic>
        <p:nvPicPr>
          <p:cNvPr id="5" name="Content Placeholder 4" descr="A screenshot of a computer code&#10;&#10;Description automatically generated">
            <a:extLst>
              <a:ext uri="{FF2B5EF4-FFF2-40B4-BE49-F238E27FC236}">
                <a16:creationId xmlns:a16="http://schemas.microsoft.com/office/drawing/2014/main" id="{B452607B-CEA0-EB73-6FC3-5EAC1290A881}"/>
              </a:ext>
            </a:extLst>
          </p:cNvPr>
          <p:cNvPicPr>
            <a:picLocks noGrp="1" noChangeAspect="1"/>
          </p:cNvPicPr>
          <p:nvPr>
            <p:ph idx="1"/>
          </p:nvPr>
        </p:nvPicPr>
        <p:blipFill>
          <a:blip r:embed="rId2"/>
          <a:stretch>
            <a:fillRect/>
          </a:stretch>
        </p:blipFill>
        <p:spPr>
          <a:xfrm>
            <a:off x="530631" y="1129595"/>
            <a:ext cx="4813301" cy="1699560"/>
          </a:xfrm>
        </p:spPr>
      </p:pic>
      <p:pic>
        <p:nvPicPr>
          <p:cNvPr id="4" name="Picture 3" descr="A screenshot of a computer program&#10;&#10;Description automatically generated">
            <a:extLst>
              <a:ext uri="{FF2B5EF4-FFF2-40B4-BE49-F238E27FC236}">
                <a16:creationId xmlns:a16="http://schemas.microsoft.com/office/drawing/2014/main" id="{42B833B8-94BA-64AF-BFDB-AE3D3CD0A511}"/>
              </a:ext>
            </a:extLst>
          </p:cNvPr>
          <p:cNvPicPr>
            <a:picLocks noChangeAspect="1"/>
          </p:cNvPicPr>
          <p:nvPr/>
        </p:nvPicPr>
        <p:blipFill>
          <a:blip r:embed="rId3"/>
          <a:stretch>
            <a:fillRect/>
          </a:stretch>
        </p:blipFill>
        <p:spPr>
          <a:xfrm>
            <a:off x="5809770" y="660415"/>
            <a:ext cx="6194611" cy="4696195"/>
          </a:xfrm>
          <a:prstGeom prst="rect">
            <a:avLst/>
          </a:prstGeom>
        </p:spPr>
      </p:pic>
      <p:pic>
        <p:nvPicPr>
          <p:cNvPr id="6" name="Picture 5" descr="A computer code with green and white text&#10;&#10;Description automatically generated">
            <a:extLst>
              <a:ext uri="{FF2B5EF4-FFF2-40B4-BE49-F238E27FC236}">
                <a16:creationId xmlns:a16="http://schemas.microsoft.com/office/drawing/2014/main" id="{0828DF34-CF1E-F236-A9F5-EEA52ECF6391}"/>
              </a:ext>
            </a:extLst>
          </p:cNvPr>
          <p:cNvPicPr>
            <a:picLocks noChangeAspect="1"/>
          </p:cNvPicPr>
          <p:nvPr/>
        </p:nvPicPr>
        <p:blipFill>
          <a:blip r:embed="rId4"/>
          <a:stretch>
            <a:fillRect/>
          </a:stretch>
        </p:blipFill>
        <p:spPr>
          <a:xfrm>
            <a:off x="434148" y="2951720"/>
            <a:ext cx="5093233" cy="1249113"/>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DCFB6C45-C8C7-2C39-FFB7-25914452616C}"/>
              </a:ext>
            </a:extLst>
          </p:cNvPr>
          <p:cNvPicPr>
            <a:picLocks noChangeAspect="1"/>
          </p:cNvPicPr>
          <p:nvPr/>
        </p:nvPicPr>
        <p:blipFill>
          <a:blip r:embed="rId5"/>
          <a:stretch>
            <a:fillRect/>
          </a:stretch>
        </p:blipFill>
        <p:spPr>
          <a:xfrm>
            <a:off x="436282" y="4310613"/>
            <a:ext cx="4640729" cy="2315715"/>
          </a:xfrm>
          <a:prstGeom prst="rect">
            <a:avLst/>
          </a:prstGeom>
        </p:spPr>
      </p:pic>
    </p:spTree>
    <p:extLst>
      <p:ext uri="{BB962C8B-B14F-4D97-AF65-F5344CB8AC3E}">
        <p14:creationId xmlns:p14="http://schemas.microsoft.com/office/powerpoint/2010/main" val="223385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899" y="317873"/>
            <a:ext cx="10990263" cy="568412"/>
          </a:xfrm>
        </p:spPr>
        <p:txBody>
          <a:bodyPr/>
          <a:lstStyle/>
          <a:p>
            <a:r>
              <a:rPr lang="sv-SE"/>
              <a:t>Kafka-to-Spark</a:t>
            </a:r>
          </a:p>
        </p:txBody>
      </p:sp>
      <p:pic>
        <p:nvPicPr>
          <p:cNvPr id="3" name="Content Placeholder 2" descr="A computer screen shot of text&#10;&#10;Description automatically generated">
            <a:extLst>
              <a:ext uri="{FF2B5EF4-FFF2-40B4-BE49-F238E27FC236}">
                <a16:creationId xmlns:a16="http://schemas.microsoft.com/office/drawing/2014/main" id="{C9F51390-B0AE-D157-6E60-ED8FA87B53D9}"/>
              </a:ext>
            </a:extLst>
          </p:cNvPr>
          <p:cNvPicPr>
            <a:picLocks noGrp="1" noChangeAspect="1"/>
          </p:cNvPicPr>
          <p:nvPr>
            <p:ph idx="1"/>
          </p:nvPr>
        </p:nvPicPr>
        <p:blipFill>
          <a:blip r:embed="rId2"/>
          <a:stretch>
            <a:fillRect/>
          </a:stretch>
        </p:blipFill>
        <p:spPr>
          <a:xfrm>
            <a:off x="339672" y="1092622"/>
            <a:ext cx="7780046" cy="2553649"/>
          </a:xfrm>
        </p:spPr>
      </p:pic>
      <p:pic>
        <p:nvPicPr>
          <p:cNvPr id="4" name="Picture 3" descr="A computer code with text&#10;&#10;Description automatically generated">
            <a:extLst>
              <a:ext uri="{FF2B5EF4-FFF2-40B4-BE49-F238E27FC236}">
                <a16:creationId xmlns:a16="http://schemas.microsoft.com/office/drawing/2014/main" id="{955A9F76-C357-CE42-908B-682515FC4F15}"/>
              </a:ext>
            </a:extLst>
          </p:cNvPr>
          <p:cNvPicPr>
            <a:picLocks noChangeAspect="1"/>
          </p:cNvPicPr>
          <p:nvPr/>
        </p:nvPicPr>
        <p:blipFill>
          <a:blip r:embed="rId3"/>
          <a:stretch>
            <a:fillRect/>
          </a:stretch>
        </p:blipFill>
        <p:spPr>
          <a:xfrm>
            <a:off x="339164" y="3930129"/>
            <a:ext cx="4700493" cy="1978504"/>
          </a:xfrm>
          <a:prstGeom prst="rect">
            <a:avLst/>
          </a:prstGeom>
        </p:spPr>
      </p:pic>
      <p:pic>
        <p:nvPicPr>
          <p:cNvPr id="6" name="Picture 5" descr="A computer screen shot of text&#10;&#10;Description automatically generated">
            <a:extLst>
              <a:ext uri="{FF2B5EF4-FFF2-40B4-BE49-F238E27FC236}">
                <a16:creationId xmlns:a16="http://schemas.microsoft.com/office/drawing/2014/main" id="{AC9385B2-DAAE-BD97-E434-9045200F3E16}"/>
              </a:ext>
            </a:extLst>
          </p:cNvPr>
          <p:cNvPicPr>
            <a:picLocks noChangeAspect="1"/>
          </p:cNvPicPr>
          <p:nvPr/>
        </p:nvPicPr>
        <p:blipFill rotWithShape="1">
          <a:blip r:embed="rId4"/>
          <a:srcRect r="9698" b="49"/>
          <a:stretch/>
        </p:blipFill>
        <p:spPr>
          <a:xfrm>
            <a:off x="5172635" y="3966152"/>
            <a:ext cx="6836937" cy="1689027"/>
          </a:xfrm>
          <a:prstGeom prst="rect">
            <a:avLst/>
          </a:prstGeom>
        </p:spPr>
      </p:pic>
    </p:spTree>
    <p:extLst>
      <p:ext uri="{BB962C8B-B14F-4D97-AF65-F5344CB8AC3E}">
        <p14:creationId xmlns:p14="http://schemas.microsoft.com/office/powerpoint/2010/main" val="48252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Spark </a:t>
            </a:r>
            <a:r>
              <a:rPr lang="sv-SE" err="1"/>
              <a:t>Processing</a:t>
            </a:r>
          </a:p>
        </p:txBody>
      </p:sp>
      <p:pic>
        <p:nvPicPr>
          <p:cNvPr id="5" name="Content Placeholder 4">
            <a:extLst>
              <a:ext uri="{FF2B5EF4-FFF2-40B4-BE49-F238E27FC236}">
                <a16:creationId xmlns:a16="http://schemas.microsoft.com/office/drawing/2014/main" id="{D2B280A2-888F-8013-9E98-1061BE2618CA}"/>
              </a:ext>
            </a:extLst>
          </p:cNvPr>
          <p:cNvPicPr>
            <a:picLocks noGrp="1" noChangeAspect="1"/>
          </p:cNvPicPr>
          <p:nvPr>
            <p:ph idx="1"/>
          </p:nvPr>
        </p:nvPicPr>
        <p:blipFill>
          <a:blip r:embed="rId2"/>
          <a:stretch>
            <a:fillRect/>
          </a:stretch>
        </p:blipFill>
        <p:spPr>
          <a:xfrm>
            <a:off x="600075" y="2365411"/>
            <a:ext cx="10493939" cy="3179982"/>
          </a:xfrm>
        </p:spPr>
      </p:pic>
    </p:spTree>
    <p:extLst>
      <p:ext uri="{BB962C8B-B14F-4D97-AF65-F5344CB8AC3E}">
        <p14:creationId xmlns:p14="http://schemas.microsoft.com/office/powerpoint/2010/main" val="4114341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CA58A9-4372-B608-B372-6B1C049CFCF7}"/>
              </a:ext>
            </a:extLst>
          </p:cNvPr>
          <p:cNvSpPr>
            <a:spLocks noGrp="1"/>
          </p:cNvSpPr>
          <p:nvPr>
            <p:ph type="body" sz="quarter" idx="14"/>
          </p:nvPr>
        </p:nvSpPr>
        <p:spPr/>
        <p:txBody>
          <a:bodyPr/>
          <a:lstStyle/>
          <a:p>
            <a:r>
              <a:rPr lang="en-US"/>
              <a:t>Spark Processing</a:t>
            </a:r>
          </a:p>
        </p:txBody>
      </p:sp>
    </p:spTree>
    <p:extLst>
      <p:ext uri="{BB962C8B-B14F-4D97-AF65-F5344CB8AC3E}">
        <p14:creationId xmlns:p14="http://schemas.microsoft.com/office/powerpoint/2010/main" val="199274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Spark </a:t>
            </a:r>
            <a:r>
              <a:rPr lang="sv-SE" err="1"/>
              <a:t>Processing</a:t>
            </a:r>
          </a:p>
        </p:txBody>
      </p:sp>
      <p:pic>
        <p:nvPicPr>
          <p:cNvPr id="4" name="Picture 3">
            <a:extLst>
              <a:ext uri="{FF2B5EF4-FFF2-40B4-BE49-F238E27FC236}">
                <a16:creationId xmlns:a16="http://schemas.microsoft.com/office/drawing/2014/main" id="{E0A1792B-C2C7-8FC9-538B-B7E85131331B}"/>
              </a:ext>
            </a:extLst>
          </p:cNvPr>
          <p:cNvPicPr>
            <a:picLocks noChangeAspect="1"/>
          </p:cNvPicPr>
          <p:nvPr/>
        </p:nvPicPr>
        <p:blipFill>
          <a:blip r:embed="rId2"/>
          <a:stretch>
            <a:fillRect/>
          </a:stretch>
        </p:blipFill>
        <p:spPr>
          <a:xfrm>
            <a:off x="600075" y="2025653"/>
            <a:ext cx="9524319" cy="3898958"/>
          </a:xfrm>
          <a:prstGeom prst="rect">
            <a:avLst/>
          </a:prstGeom>
        </p:spPr>
      </p:pic>
    </p:spTree>
    <p:extLst>
      <p:ext uri="{BB962C8B-B14F-4D97-AF65-F5344CB8AC3E}">
        <p14:creationId xmlns:p14="http://schemas.microsoft.com/office/powerpoint/2010/main" val="2075939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Spark </a:t>
            </a:r>
            <a:r>
              <a:rPr lang="sv-SE" err="1"/>
              <a:t>Processing</a:t>
            </a:r>
          </a:p>
        </p:txBody>
      </p:sp>
      <p:pic>
        <p:nvPicPr>
          <p:cNvPr id="5" name="Picture 4">
            <a:extLst>
              <a:ext uri="{FF2B5EF4-FFF2-40B4-BE49-F238E27FC236}">
                <a16:creationId xmlns:a16="http://schemas.microsoft.com/office/drawing/2014/main" id="{41A512FA-845B-D34E-C10E-EFCA17DFAA46}"/>
              </a:ext>
            </a:extLst>
          </p:cNvPr>
          <p:cNvPicPr>
            <a:picLocks noChangeAspect="1"/>
          </p:cNvPicPr>
          <p:nvPr/>
        </p:nvPicPr>
        <p:blipFill>
          <a:blip r:embed="rId2"/>
          <a:stretch>
            <a:fillRect/>
          </a:stretch>
        </p:blipFill>
        <p:spPr>
          <a:xfrm>
            <a:off x="600075" y="1990511"/>
            <a:ext cx="8639798" cy="4461806"/>
          </a:xfrm>
          <a:prstGeom prst="rect">
            <a:avLst/>
          </a:prstGeom>
        </p:spPr>
      </p:pic>
    </p:spTree>
    <p:extLst>
      <p:ext uri="{BB962C8B-B14F-4D97-AF65-F5344CB8AC3E}">
        <p14:creationId xmlns:p14="http://schemas.microsoft.com/office/powerpoint/2010/main" val="2343077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CA58A9-4372-B608-B372-6B1C049CFCF7}"/>
              </a:ext>
            </a:extLst>
          </p:cNvPr>
          <p:cNvSpPr>
            <a:spLocks noGrp="1"/>
          </p:cNvSpPr>
          <p:nvPr>
            <p:ph type="body" sz="quarter" idx="14"/>
          </p:nvPr>
        </p:nvSpPr>
        <p:spPr>
          <a:xfrm>
            <a:off x="426426" y="3553060"/>
            <a:ext cx="8137245" cy="1828273"/>
          </a:xfrm>
        </p:spPr>
        <p:txBody>
          <a:bodyPr/>
          <a:lstStyle/>
          <a:p>
            <a:r>
              <a:rPr lang="en-US"/>
              <a:t>Results and Benefits</a:t>
            </a:r>
          </a:p>
          <a:p>
            <a:endParaRPr lang="en-US"/>
          </a:p>
        </p:txBody>
      </p:sp>
    </p:spTree>
    <p:extLst>
      <p:ext uri="{BB962C8B-B14F-4D97-AF65-F5344CB8AC3E}">
        <p14:creationId xmlns:p14="http://schemas.microsoft.com/office/powerpoint/2010/main" val="337976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Results and Benefits</a:t>
            </a:r>
          </a:p>
        </p:txBody>
      </p:sp>
      <p:pic>
        <p:nvPicPr>
          <p:cNvPr id="8" name="Content Placeholder 7">
            <a:extLst>
              <a:ext uri="{FF2B5EF4-FFF2-40B4-BE49-F238E27FC236}">
                <a16:creationId xmlns:a16="http://schemas.microsoft.com/office/drawing/2014/main" id="{855BA6F4-2087-A39F-2995-7A2EC70501DF}"/>
              </a:ext>
            </a:extLst>
          </p:cNvPr>
          <p:cNvPicPr>
            <a:picLocks noGrp="1" noChangeAspect="1"/>
          </p:cNvPicPr>
          <p:nvPr>
            <p:ph idx="1"/>
          </p:nvPr>
        </p:nvPicPr>
        <p:blipFill>
          <a:blip r:embed="rId2"/>
          <a:stretch>
            <a:fillRect/>
          </a:stretch>
        </p:blipFill>
        <p:spPr>
          <a:xfrm>
            <a:off x="5565324" y="1169363"/>
            <a:ext cx="6025014" cy="4516847"/>
          </a:xfrm>
        </p:spPr>
      </p:pic>
      <p:sp>
        <p:nvSpPr>
          <p:cNvPr id="3" name="文本框 2">
            <a:extLst>
              <a:ext uri="{FF2B5EF4-FFF2-40B4-BE49-F238E27FC236}">
                <a16:creationId xmlns:a16="http://schemas.microsoft.com/office/drawing/2014/main" id="{A8609B4A-86D0-CD14-1ACA-5342230435B2}"/>
              </a:ext>
            </a:extLst>
          </p:cNvPr>
          <p:cNvSpPr txBox="1"/>
          <p:nvPr/>
        </p:nvSpPr>
        <p:spPr>
          <a:xfrm>
            <a:off x="597877" y="2692320"/>
            <a:ext cx="506847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cs typeface="Arial"/>
              </a:rPr>
              <a:t>Choose SPX as the baseline</a:t>
            </a:r>
          </a:p>
          <a:p>
            <a:r>
              <a:rPr lang="en-US" altLang="zh-CN">
                <a:cs typeface="Arial"/>
              </a:rPr>
              <a:t>calculate its performance by holding SPY ETF</a:t>
            </a:r>
          </a:p>
          <a:p>
            <a:r>
              <a:rPr lang="en-US" altLang="zh-CN">
                <a:ea typeface="等线"/>
                <a:cs typeface="Arial"/>
              </a:rPr>
              <a:t>No leverage</a:t>
            </a:r>
          </a:p>
          <a:p>
            <a:endParaRPr lang="en-US" altLang="zh-CN">
              <a:ea typeface="等线" panose="02010600030101010101" pitchFamily="2" charset="-122"/>
              <a:cs typeface="Arial"/>
            </a:endParaRPr>
          </a:p>
          <a:p>
            <a:r>
              <a:rPr lang="en-US">
                <a:solidFill>
                  <a:srgbClr val="000000"/>
                </a:solidFill>
                <a:latin typeface="Figtree"/>
                <a:ea typeface="等线"/>
                <a:cs typeface="Arial"/>
              </a:rPr>
              <a:t>The target list can be expanded to cover the entire market</a:t>
            </a:r>
            <a:endParaRPr lang="en-US"/>
          </a:p>
          <a:p>
            <a:endParaRPr lang="en-US">
              <a:ea typeface="等线"/>
              <a:cs typeface="Arial"/>
            </a:endParaRPr>
          </a:p>
          <a:p>
            <a:r>
              <a:rPr lang="en-US" err="1">
                <a:cs typeface="Arial"/>
              </a:rPr>
              <a:t>Backtests</a:t>
            </a:r>
            <a:r>
              <a:rPr lang="en-US">
                <a:cs typeface="Arial"/>
              </a:rPr>
              <a:t> do not represent actual performance</a:t>
            </a:r>
          </a:p>
        </p:txBody>
      </p:sp>
    </p:spTree>
    <p:extLst>
      <p:ext uri="{BB962C8B-B14F-4D97-AF65-F5344CB8AC3E}">
        <p14:creationId xmlns:p14="http://schemas.microsoft.com/office/powerpoint/2010/main" val="1271970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CA58A9-4372-B608-B372-6B1C049CFCF7}"/>
              </a:ext>
            </a:extLst>
          </p:cNvPr>
          <p:cNvSpPr>
            <a:spLocks noGrp="1"/>
          </p:cNvSpPr>
          <p:nvPr>
            <p:ph type="body" sz="quarter" idx="14"/>
          </p:nvPr>
        </p:nvSpPr>
        <p:spPr>
          <a:xfrm>
            <a:off x="486191" y="1259589"/>
            <a:ext cx="7218363" cy="1828273"/>
          </a:xfrm>
        </p:spPr>
        <p:txBody>
          <a:bodyPr/>
          <a:lstStyle/>
          <a:p>
            <a:r>
              <a:rPr lang="en-US"/>
              <a:t>Challenges</a:t>
            </a:r>
          </a:p>
        </p:txBody>
      </p:sp>
    </p:spTree>
    <p:extLst>
      <p:ext uri="{BB962C8B-B14F-4D97-AF65-F5344CB8AC3E}">
        <p14:creationId xmlns:p14="http://schemas.microsoft.com/office/powerpoint/2010/main" val="29913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62908" y="2087418"/>
            <a:ext cx="4618183" cy="240145"/>
          </a:xfrm>
          <a:prstGeom prst="rect">
            <a:avLst/>
          </a:prstGeom>
          <a:noFill/>
          <a:ln w="19050">
            <a:solidFill>
              <a:srgbClr val="0047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375005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425" y="382120"/>
            <a:ext cx="10990263" cy="568412"/>
          </a:xfrm>
        </p:spPr>
        <p:txBody>
          <a:bodyPr/>
          <a:lstStyle/>
          <a:p>
            <a:r>
              <a:rPr lang="sv-SE"/>
              <a:t>Initial Plan</a:t>
            </a:r>
            <a:br>
              <a:rPr lang="sv-SE"/>
            </a:br>
            <a:endParaRPr lang="en-US"/>
          </a:p>
        </p:txBody>
      </p:sp>
      <p:sp>
        <p:nvSpPr>
          <p:cNvPr id="6" name="TextBox 5">
            <a:extLst>
              <a:ext uri="{FF2B5EF4-FFF2-40B4-BE49-F238E27FC236}">
                <a16:creationId xmlns:a16="http://schemas.microsoft.com/office/drawing/2014/main" id="{01324504-3F23-F5C9-3663-CBBB737CF3CF}"/>
              </a:ext>
            </a:extLst>
          </p:cNvPr>
          <p:cNvSpPr txBox="1"/>
          <p:nvPr/>
        </p:nvSpPr>
        <p:spPr>
          <a:xfrm>
            <a:off x="398182" y="1197535"/>
            <a:ext cx="72031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Paid API: Stocks data in Shanghai and Shenzhen market</a:t>
            </a:r>
          </a:p>
        </p:txBody>
      </p:sp>
      <p:sp>
        <p:nvSpPr>
          <p:cNvPr id="7" name="TextBox 6">
            <a:extLst>
              <a:ext uri="{FF2B5EF4-FFF2-40B4-BE49-F238E27FC236}">
                <a16:creationId xmlns:a16="http://schemas.microsoft.com/office/drawing/2014/main" id="{22284FDF-1D58-3A2B-19B7-908FBF9478B9}"/>
              </a:ext>
            </a:extLst>
          </p:cNvPr>
          <p:cNvSpPr txBox="1"/>
          <p:nvPr/>
        </p:nvSpPr>
        <p:spPr>
          <a:xfrm>
            <a:off x="398182" y="1684617"/>
            <a:ext cx="72031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Failed local configuration with docker</a:t>
            </a:r>
          </a:p>
        </p:txBody>
      </p:sp>
      <p:sp>
        <p:nvSpPr>
          <p:cNvPr id="8" name="Multiplication Sign 7">
            <a:extLst>
              <a:ext uri="{FF2B5EF4-FFF2-40B4-BE49-F238E27FC236}">
                <a16:creationId xmlns:a16="http://schemas.microsoft.com/office/drawing/2014/main" id="{B21BA5A6-9DF3-79F4-44A8-66BBB2A24957}"/>
              </a:ext>
            </a:extLst>
          </p:cNvPr>
          <p:cNvSpPr/>
          <p:nvPr/>
        </p:nvSpPr>
        <p:spPr>
          <a:xfrm>
            <a:off x="7226300" y="4686300"/>
            <a:ext cx="1079500" cy="106680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blue whale with a container on it&#10;&#10;Description automatically generated">
            <a:extLst>
              <a:ext uri="{FF2B5EF4-FFF2-40B4-BE49-F238E27FC236}">
                <a16:creationId xmlns:a16="http://schemas.microsoft.com/office/drawing/2014/main" id="{B8D8181E-EBFB-64EB-12E6-3DFA5E49802B}"/>
              </a:ext>
            </a:extLst>
          </p:cNvPr>
          <p:cNvPicPr>
            <a:picLocks noChangeAspect="1"/>
          </p:cNvPicPr>
          <p:nvPr/>
        </p:nvPicPr>
        <p:blipFill>
          <a:blip r:embed="rId2"/>
          <a:stretch>
            <a:fillRect/>
          </a:stretch>
        </p:blipFill>
        <p:spPr>
          <a:xfrm>
            <a:off x="7562850" y="2300673"/>
            <a:ext cx="2743200" cy="2383654"/>
          </a:xfrm>
          <a:prstGeom prst="rect">
            <a:avLst/>
          </a:prstGeom>
        </p:spPr>
      </p:pic>
      <p:sp>
        <p:nvSpPr>
          <p:cNvPr id="10" name="Smiley Face 9">
            <a:extLst>
              <a:ext uri="{FF2B5EF4-FFF2-40B4-BE49-F238E27FC236}">
                <a16:creationId xmlns:a16="http://schemas.microsoft.com/office/drawing/2014/main" id="{FCD6008F-E963-3E35-03E8-E965D871A3E0}"/>
              </a:ext>
            </a:extLst>
          </p:cNvPr>
          <p:cNvSpPr/>
          <p:nvPr/>
        </p:nvSpPr>
        <p:spPr>
          <a:xfrm>
            <a:off x="8423275" y="4727575"/>
            <a:ext cx="914400" cy="914400"/>
          </a:xfrm>
          <a:prstGeom prst="smileyFace">
            <a:avLst/>
          </a:prstGeom>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pic>
        <p:nvPicPr>
          <p:cNvPr id="11" name="Picture 10" descr="A screenshot of a computer program&#10;&#10;Description automatically generated">
            <a:extLst>
              <a:ext uri="{FF2B5EF4-FFF2-40B4-BE49-F238E27FC236}">
                <a16:creationId xmlns:a16="http://schemas.microsoft.com/office/drawing/2014/main" id="{2D9DB8C8-85D5-9A03-AE13-23500B8167F9}"/>
              </a:ext>
            </a:extLst>
          </p:cNvPr>
          <p:cNvPicPr>
            <a:picLocks noChangeAspect="1"/>
          </p:cNvPicPr>
          <p:nvPr/>
        </p:nvPicPr>
        <p:blipFill>
          <a:blip r:embed="rId3"/>
          <a:stretch>
            <a:fillRect/>
          </a:stretch>
        </p:blipFill>
        <p:spPr>
          <a:xfrm>
            <a:off x="514350" y="2173341"/>
            <a:ext cx="6356350" cy="4346468"/>
          </a:xfrm>
          <a:prstGeom prst="rect">
            <a:avLst/>
          </a:prstGeom>
        </p:spPr>
      </p:pic>
    </p:spTree>
    <p:extLst>
      <p:ext uri="{BB962C8B-B14F-4D97-AF65-F5344CB8AC3E}">
        <p14:creationId xmlns:p14="http://schemas.microsoft.com/office/powerpoint/2010/main" val="87313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62908" y="2087418"/>
            <a:ext cx="5329383" cy="240145"/>
          </a:xfrm>
          <a:prstGeom prst="rect">
            <a:avLst/>
          </a:prstGeom>
          <a:noFill/>
          <a:ln w="19050">
            <a:solidFill>
              <a:srgbClr val="0047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47379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09198" y="3379774"/>
            <a:ext cx="9592717" cy="1654175"/>
          </a:xfrm>
        </p:spPr>
        <p:txBody>
          <a:bodyPr/>
          <a:lstStyle/>
          <a:p>
            <a:r>
              <a:rPr lang="sv-SE" err="1"/>
              <a:t>Select</a:t>
            </a:r>
            <a:r>
              <a:rPr lang="sv-SE"/>
              <a:t> Stocks and ETF via Spark </a:t>
            </a:r>
            <a:r>
              <a:rPr lang="sv-SE" err="1"/>
              <a:t>technology</a:t>
            </a:r>
            <a:endParaRPr lang="sv-SE"/>
          </a:p>
        </p:txBody>
      </p:sp>
      <p:sp>
        <p:nvSpPr>
          <p:cNvPr id="5" name="Subtitle 4"/>
          <p:cNvSpPr>
            <a:spLocks noGrp="1"/>
          </p:cNvSpPr>
          <p:nvPr>
            <p:ph type="subTitle" idx="1"/>
          </p:nvPr>
        </p:nvSpPr>
        <p:spPr/>
        <p:txBody>
          <a:bodyPr/>
          <a:lstStyle/>
          <a:p>
            <a:r>
              <a:rPr lang="sv-SE"/>
              <a:t>Chenting Zhang, Changrong Li, Duc Minh Pham</a:t>
            </a:r>
          </a:p>
        </p:txBody>
      </p:sp>
    </p:spTree>
    <p:extLst>
      <p:ext uri="{BB962C8B-B14F-4D97-AF65-F5344CB8AC3E}">
        <p14:creationId xmlns:p14="http://schemas.microsoft.com/office/powerpoint/2010/main" val="128849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CA58A9-4372-B608-B372-6B1C049CFCF7}"/>
              </a:ext>
            </a:extLst>
          </p:cNvPr>
          <p:cNvSpPr>
            <a:spLocks noGrp="1"/>
          </p:cNvSpPr>
          <p:nvPr>
            <p:ph type="body" sz="quarter" idx="14"/>
          </p:nvPr>
        </p:nvSpPr>
        <p:spPr/>
        <p:txBody>
          <a:bodyPr/>
          <a:lstStyle/>
          <a:p>
            <a:r>
              <a:rPr lang="en-US"/>
              <a:t>Overview</a:t>
            </a:r>
          </a:p>
        </p:txBody>
      </p:sp>
    </p:spTree>
    <p:extLst>
      <p:ext uri="{BB962C8B-B14F-4D97-AF65-F5344CB8AC3E}">
        <p14:creationId xmlns:p14="http://schemas.microsoft.com/office/powerpoint/2010/main" val="2323732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Overview</a:t>
            </a:r>
          </a:p>
        </p:txBody>
      </p:sp>
      <p:sp>
        <p:nvSpPr>
          <p:cNvPr id="3" name="Content Placeholder 2"/>
          <p:cNvSpPr>
            <a:spLocks noGrp="1"/>
          </p:cNvSpPr>
          <p:nvPr>
            <p:ph idx="1"/>
          </p:nvPr>
        </p:nvSpPr>
        <p:spPr>
          <a:xfrm>
            <a:off x="600075" y="2096808"/>
            <a:ext cx="10990263" cy="4530302"/>
          </a:xfrm>
        </p:spPr>
        <p:txBody>
          <a:bodyPr vert="horz" lIns="91440" tIns="45720" rIns="91440" bIns="45720" rtlCol="0" anchor="t">
            <a:noAutofit/>
          </a:bodyPr>
          <a:lstStyle/>
          <a:p>
            <a:r>
              <a:rPr lang="en-US"/>
              <a:t>Developing a Quantitative ETF (Exchanged-Traded Funds) Selection Simulation for the US Market.</a:t>
            </a:r>
          </a:p>
          <a:p>
            <a:r>
              <a:rPr lang="en-US">
                <a:ea typeface="+mn-lt"/>
                <a:cs typeface="+mn-lt"/>
              </a:rPr>
              <a:t>Identify the top three ETFs from the 7 well performed ETFs based on our designed portfolio strategy.</a:t>
            </a:r>
          </a:p>
          <a:p>
            <a:r>
              <a:rPr lang="en-US">
                <a:ea typeface="+mn-lt"/>
                <a:cs typeface="+mn-lt"/>
              </a:rPr>
              <a:t>Evaluate the performance of our ETFs over a long period of time and visualize our simulation result.</a:t>
            </a:r>
          </a:p>
        </p:txBody>
      </p:sp>
    </p:spTree>
    <p:extLst>
      <p:ext uri="{BB962C8B-B14F-4D97-AF65-F5344CB8AC3E}">
        <p14:creationId xmlns:p14="http://schemas.microsoft.com/office/powerpoint/2010/main" val="1968282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CA58A9-4372-B608-B372-6B1C049CFCF7}"/>
              </a:ext>
            </a:extLst>
          </p:cNvPr>
          <p:cNvSpPr>
            <a:spLocks noGrp="1"/>
          </p:cNvSpPr>
          <p:nvPr>
            <p:ph type="body" sz="quarter" idx="14"/>
          </p:nvPr>
        </p:nvSpPr>
        <p:spPr/>
        <p:txBody>
          <a:bodyPr/>
          <a:lstStyle/>
          <a:p>
            <a:r>
              <a:rPr lang="en-US"/>
              <a:t>Tech Stack</a:t>
            </a:r>
          </a:p>
        </p:txBody>
      </p:sp>
    </p:spTree>
    <p:extLst>
      <p:ext uri="{BB962C8B-B14F-4D97-AF65-F5344CB8AC3E}">
        <p14:creationId xmlns:p14="http://schemas.microsoft.com/office/powerpoint/2010/main" val="1465826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6FCF-4CBC-3892-61E4-B7C8C28F7933}"/>
              </a:ext>
            </a:extLst>
          </p:cNvPr>
          <p:cNvSpPr>
            <a:spLocks noGrp="1"/>
          </p:cNvSpPr>
          <p:nvPr>
            <p:ph type="title"/>
          </p:nvPr>
        </p:nvSpPr>
        <p:spPr/>
        <p:txBody>
          <a:bodyPr/>
          <a:lstStyle/>
          <a:p>
            <a:r>
              <a:rPr lang="en-US"/>
              <a:t>Tech Stack</a:t>
            </a:r>
          </a:p>
        </p:txBody>
      </p:sp>
      <p:pic>
        <p:nvPicPr>
          <p:cNvPr id="6" name="Picture 5" descr="A diagram of data processing&#10;&#10;Description automatically generated">
            <a:extLst>
              <a:ext uri="{FF2B5EF4-FFF2-40B4-BE49-F238E27FC236}">
                <a16:creationId xmlns:a16="http://schemas.microsoft.com/office/drawing/2014/main" id="{99F6381D-CD8E-BA81-BFF6-59DDCAB145FE}"/>
              </a:ext>
            </a:extLst>
          </p:cNvPr>
          <p:cNvPicPr>
            <a:picLocks noChangeAspect="1"/>
          </p:cNvPicPr>
          <p:nvPr/>
        </p:nvPicPr>
        <p:blipFill>
          <a:blip r:embed="rId2"/>
          <a:stretch>
            <a:fillRect/>
          </a:stretch>
        </p:blipFill>
        <p:spPr>
          <a:xfrm>
            <a:off x="1497106" y="1716313"/>
            <a:ext cx="9025963" cy="4912020"/>
          </a:xfrm>
          <a:prstGeom prst="rect">
            <a:avLst/>
          </a:prstGeom>
        </p:spPr>
      </p:pic>
    </p:spTree>
    <p:extLst>
      <p:ext uri="{BB962C8B-B14F-4D97-AF65-F5344CB8AC3E}">
        <p14:creationId xmlns:p14="http://schemas.microsoft.com/office/powerpoint/2010/main" val="4220931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CA58A9-4372-B608-B372-6B1C049CFCF7}"/>
              </a:ext>
            </a:extLst>
          </p:cNvPr>
          <p:cNvSpPr>
            <a:spLocks noGrp="1"/>
          </p:cNvSpPr>
          <p:nvPr>
            <p:ph type="body" sz="quarter" idx="14"/>
          </p:nvPr>
        </p:nvSpPr>
        <p:spPr/>
        <p:txBody>
          <a:bodyPr/>
          <a:lstStyle/>
          <a:p>
            <a:r>
              <a:rPr lang="en-US"/>
              <a:t>Project Execution step-by-step</a:t>
            </a:r>
          </a:p>
        </p:txBody>
      </p:sp>
    </p:spTree>
    <p:extLst>
      <p:ext uri="{BB962C8B-B14F-4D97-AF65-F5344CB8AC3E}">
        <p14:creationId xmlns:p14="http://schemas.microsoft.com/office/powerpoint/2010/main" val="1883221932"/>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resentation5" id="{E87A1D26-9823-4A0C-BCAA-DEF9E3DC6E97}" vid="{36D6B77A-A1F9-4395-ADEB-46C200C195A0}"/>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6ADA7C3D1D11B4B9AE34881ED84F401" ma:contentTypeVersion="8" ma:contentTypeDescription="Skapa ett nytt dokument." ma:contentTypeScope="" ma:versionID="67e952e4b5eb4a20252f24239fd1d8cb">
  <xsd:schema xmlns:xsd="http://www.w3.org/2001/XMLSchema" xmlns:xs="http://www.w3.org/2001/XMLSchema" xmlns:p="http://schemas.microsoft.com/office/2006/metadata/properties" xmlns:ns3="ef7b98e5-da0d-4de0-a63c-89173ecd1dc5" xmlns:ns4="d4d7a0ed-1f02-4a10-bedb-32f78a47ca64" targetNamespace="http://schemas.microsoft.com/office/2006/metadata/properties" ma:root="true" ma:fieldsID="46c6c8b2ff880fa2dddd0a000e977c8e" ns3:_="" ns4:_="">
    <xsd:import namespace="ef7b98e5-da0d-4de0-a63c-89173ecd1dc5"/>
    <xsd:import namespace="d4d7a0ed-1f02-4a10-bedb-32f78a47ca64"/>
    <xsd:element name="properties">
      <xsd:complexType>
        <xsd:sequence>
          <xsd:element name="documentManagement">
            <xsd:complexType>
              <xsd:all>
                <xsd:element ref="ns3:_activity" minOccurs="0"/>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b98e5-da0d-4de0-a63c-89173ecd1dc5"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d7a0ed-1f02-4a10-bedb-32f78a47ca64" elementFormDefault="qualified">
    <xsd:import namespace="http://schemas.microsoft.com/office/2006/documentManagement/types"/>
    <xsd:import namespace="http://schemas.microsoft.com/office/infopath/2007/PartnerControls"/>
    <xsd:element name="SharedWithUsers" ma:index="13"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lat med information" ma:internalName="SharedWithDetails" ma:readOnly="true">
      <xsd:simpleType>
        <xsd:restriction base="dms:Note">
          <xsd:maxLength value="255"/>
        </xsd:restriction>
      </xsd:simpleType>
    </xsd:element>
    <xsd:element name="SharingHintHash" ma:index="15" nillable="true" ma:displayName="Delar tips,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f7b98e5-da0d-4de0-a63c-89173ecd1dc5" xsi:nil="true"/>
  </documentManagement>
</p:properties>
</file>

<file path=customXml/itemProps1.xml><?xml version="1.0" encoding="utf-8"?>
<ds:datastoreItem xmlns:ds="http://schemas.openxmlformats.org/officeDocument/2006/customXml" ds:itemID="{07707C2A-71DB-49F8-A4D2-89F425622649}">
  <ds:schemaRefs>
    <ds:schemaRef ds:uri="d4d7a0ed-1f02-4a10-bedb-32f78a47ca64"/>
    <ds:schemaRef ds:uri="ef7b98e5-da0d-4de0-a63c-89173ecd1d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E3AEF09-ACA2-4FCA-8289-168391C71C33}">
  <ds:schemaRefs>
    <ds:schemaRef ds:uri="http://schemas.microsoft.com/sharepoint/v3/contenttype/forms"/>
  </ds:schemaRefs>
</ds:datastoreItem>
</file>

<file path=customXml/itemProps3.xml><?xml version="1.0" encoding="utf-8"?>
<ds:datastoreItem xmlns:ds="http://schemas.openxmlformats.org/officeDocument/2006/customXml" ds:itemID="{AD4CBCC8-22FF-4011-9145-3BA5AC93FA02}">
  <ds:schemaRefs>
    <ds:schemaRef ds:uri="d4d7a0ed-1f02-4a10-bedb-32f78a47ca64"/>
    <ds:schemaRef ds:uri="ef7b98e5-da0d-4de0-a63c-89173ecd1d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task_4_presentation</Template>
  <Application>Microsoft Office PowerPoint</Application>
  <PresentationFormat>Widescreen</PresentationFormat>
  <Slides>20</Slides>
  <Notes>0</Notes>
  <HiddenSlides>3</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Office-tema</vt:lpstr>
      <vt:lpstr>PowerPoint Presentation</vt:lpstr>
      <vt:lpstr>PowerPoint Presentation</vt:lpstr>
      <vt:lpstr>PowerPoint Presentation</vt:lpstr>
      <vt:lpstr>Select Stocks and ETF via Spark technology</vt:lpstr>
      <vt:lpstr>PowerPoint Presentation</vt:lpstr>
      <vt:lpstr>Overview</vt:lpstr>
      <vt:lpstr>PowerPoint Presentation</vt:lpstr>
      <vt:lpstr>Tech Stack</vt:lpstr>
      <vt:lpstr>PowerPoint Presentation</vt:lpstr>
      <vt:lpstr>Data Collection</vt:lpstr>
      <vt:lpstr>Kafka work</vt:lpstr>
      <vt:lpstr>Kafka-to-Spark</vt:lpstr>
      <vt:lpstr>Spark Processing</vt:lpstr>
      <vt:lpstr>PowerPoint Presentation</vt:lpstr>
      <vt:lpstr>Spark Processing</vt:lpstr>
      <vt:lpstr>Spark Processing</vt:lpstr>
      <vt:lpstr>PowerPoint Presentation</vt:lpstr>
      <vt:lpstr>Results and Benefits</vt:lpstr>
      <vt:lpstr>PowerPoint Presentation</vt:lpstr>
      <vt:lpstr>Initial Plan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Ðúc Minh Pham</dc:creator>
  <cp:revision>2</cp:revision>
  <dcterms:created xsi:type="dcterms:W3CDTF">2023-10-28T19:46:16Z</dcterms:created>
  <dcterms:modified xsi:type="dcterms:W3CDTF">2023-12-01T15:48:37Z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0x01010086ADA7C3D1D11B4B9AE34881ED84F401</vt:lpwstr>
  </property>
</Properties>
</file>